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8" r:id="rId5"/>
    <p:sldId id="259" r:id="rId6"/>
    <p:sldId id="265" r:id="rId7"/>
    <p:sldId id="261" r:id="rId8"/>
    <p:sldId id="262" r:id="rId9"/>
    <p:sldId id="263" r:id="rId10"/>
    <p:sldId id="264" r:id="rId11"/>
    <p:sldId id="266" r:id="rId1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339933"/>
    <a:srgbClr val="0000CC"/>
    <a:srgbClr val="009900"/>
    <a:srgbClr val="0099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06" autoAdjust="0"/>
    <p:restoredTop sz="94660"/>
  </p:normalViewPr>
  <p:slideViewPr>
    <p:cSldViewPr>
      <p:cViewPr varScale="1">
        <p:scale>
          <a:sx n="68" d="100"/>
          <a:sy n="68" d="100"/>
        </p:scale>
        <p:origin x="-148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CBE322BD-C0B7-4339-865C-D46F3427D4C2}" type="datetimeFigureOut">
              <a:rPr lang="uk-UA" smtClean="0"/>
              <a:pPr/>
              <a:t>19.03.2019</a:t>
            </a:fld>
            <a:endParaRPr lang="uk-UA"/>
          </a:p>
        </p:txBody>
      </p:sp>
      <p:sp>
        <p:nvSpPr>
          <p:cNvPr id="2" name="Нижний колонтитул 1"/>
          <p:cNvSpPr>
            <a:spLocks noGrp="1"/>
          </p:cNvSpPr>
          <p:nvPr>
            <p:ph type="ftr" sz="quarter" idx="11"/>
          </p:nvPr>
        </p:nvSpPr>
        <p:spPr/>
        <p:txBody>
          <a:bodyPr/>
          <a:lstStyle/>
          <a:p>
            <a:endParaRPr lang="uk-UA"/>
          </a:p>
        </p:txBody>
      </p:sp>
      <p:sp>
        <p:nvSpPr>
          <p:cNvPr id="15" name="Номер слайда 14"/>
          <p:cNvSpPr>
            <a:spLocks noGrp="1"/>
          </p:cNvSpPr>
          <p:nvPr>
            <p:ph type="sldNum" sz="quarter" idx="12"/>
          </p:nvPr>
        </p:nvSpPr>
        <p:spPr>
          <a:xfrm>
            <a:off x="8229600" y="6473952"/>
            <a:ext cx="758952" cy="246888"/>
          </a:xfrm>
        </p:spPr>
        <p:txBody>
          <a:bodyPr/>
          <a:lstStyle/>
          <a:p>
            <a:fld id="{6FB535D0-19A2-4A27-8815-1BB9EAB2FF98}"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BE322BD-C0B7-4339-865C-D46F3427D4C2}" type="datetimeFigureOut">
              <a:rPr lang="uk-UA" smtClean="0"/>
              <a:pPr/>
              <a:t>19.03.2019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6FB535D0-19A2-4A27-8815-1BB9EAB2FF98}"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BE322BD-C0B7-4339-865C-D46F3427D4C2}" type="datetimeFigureOut">
              <a:rPr lang="uk-UA" smtClean="0"/>
              <a:pPr/>
              <a:t>19.03.2019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6FB535D0-19A2-4A27-8815-1BB9EAB2FF98}"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CBE322BD-C0B7-4339-865C-D46F3427D4C2}" type="datetimeFigureOut">
              <a:rPr lang="uk-UA" smtClean="0"/>
              <a:pPr/>
              <a:t>19.03.2019</a:t>
            </a:fld>
            <a:endParaRPr lang="uk-UA"/>
          </a:p>
        </p:txBody>
      </p:sp>
      <p:sp>
        <p:nvSpPr>
          <p:cNvPr id="19" name="Нижний колонтитул 18"/>
          <p:cNvSpPr>
            <a:spLocks noGrp="1"/>
          </p:cNvSpPr>
          <p:nvPr>
            <p:ph type="ftr" sz="quarter" idx="11"/>
          </p:nvPr>
        </p:nvSpPr>
        <p:spPr>
          <a:xfrm>
            <a:off x="3581400" y="76200"/>
            <a:ext cx="2895600" cy="288925"/>
          </a:xfrm>
        </p:spPr>
        <p:txBody>
          <a:bodyPr/>
          <a:lstStyle/>
          <a:p>
            <a:endParaRPr lang="uk-UA"/>
          </a:p>
        </p:txBody>
      </p:sp>
      <p:sp>
        <p:nvSpPr>
          <p:cNvPr id="16" name="Номер слайда 15"/>
          <p:cNvSpPr>
            <a:spLocks noGrp="1"/>
          </p:cNvSpPr>
          <p:nvPr>
            <p:ph type="sldNum" sz="quarter" idx="12"/>
          </p:nvPr>
        </p:nvSpPr>
        <p:spPr>
          <a:xfrm>
            <a:off x="8229600" y="6473952"/>
            <a:ext cx="758952" cy="246888"/>
          </a:xfrm>
        </p:spPr>
        <p:txBody>
          <a:bodyPr/>
          <a:lstStyle/>
          <a:p>
            <a:fld id="{6FB535D0-19A2-4A27-8815-1BB9EAB2FF98}"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CBE322BD-C0B7-4339-865C-D46F3427D4C2}" type="datetimeFigureOut">
              <a:rPr lang="uk-UA" smtClean="0"/>
              <a:pPr/>
              <a:t>19.03.2019</a:t>
            </a:fld>
            <a:endParaRPr lang="uk-UA"/>
          </a:p>
        </p:txBody>
      </p:sp>
      <p:sp>
        <p:nvSpPr>
          <p:cNvPr id="11" name="Нижний колонтитул 10"/>
          <p:cNvSpPr>
            <a:spLocks noGrp="1"/>
          </p:cNvSpPr>
          <p:nvPr>
            <p:ph type="ftr" sz="quarter" idx="11"/>
          </p:nvPr>
        </p:nvSpPr>
        <p:spPr/>
        <p:txBody>
          <a:bodyPr/>
          <a:lstStyle/>
          <a:p>
            <a:endParaRPr lang="uk-UA"/>
          </a:p>
        </p:txBody>
      </p:sp>
      <p:sp>
        <p:nvSpPr>
          <p:cNvPr id="16" name="Номер слайда 15"/>
          <p:cNvSpPr>
            <a:spLocks noGrp="1"/>
          </p:cNvSpPr>
          <p:nvPr>
            <p:ph type="sldNum" sz="quarter" idx="12"/>
          </p:nvPr>
        </p:nvSpPr>
        <p:spPr/>
        <p:txBody>
          <a:bodyPr/>
          <a:lstStyle/>
          <a:p>
            <a:fld id="{6FB535D0-19A2-4A27-8815-1BB9EAB2FF98}" type="slidenum">
              <a:rPr lang="uk-UA" smtClean="0"/>
              <a:pPr/>
              <a:t>‹#›</a:t>
            </a:fld>
            <a:endParaRPr lang="uk-UA"/>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CBE322BD-C0B7-4339-865C-D46F3427D4C2}" type="datetimeFigureOut">
              <a:rPr lang="uk-UA" smtClean="0"/>
              <a:pPr/>
              <a:t>19.03.2019</a:t>
            </a:fld>
            <a:endParaRPr lang="uk-UA"/>
          </a:p>
        </p:txBody>
      </p:sp>
      <p:sp>
        <p:nvSpPr>
          <p:cNvPr id="10" name="Нижний колонтитул 9"/>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6FB535D0-19A2-4A27-8815-1BB9EAB2FF98}"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CBE322BD-C0B7-4339-865C-D46F3427D4C2}" type="datetimeFigureOut">
              <a:rPr lang="uk-UA" smtClean="0"/>
              <a:pPr/>
              <a:t>19.03.2019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a:xfrm>
            <a:off x="8229600" y="6477000"/>
            <a:ext cx="762000" cy="246888"/>
          </a:xfrm>
        </p:spPr>
        <p:txBody>
          <a:bodyPr/>
          <a:lstStyle/>
          <a:p>
            <a:fld id="{6FB535D0-19A2-4A27-8815-1BB9EAB2FF98}" type="slidenum">
              <a:rPr lang="uk-UA" smtClean="0"/>
              <a:pPr/>
              <a:t>‹#›</a:t>
            </a:fld>
            <a:endParaRPr lang="uk-UA"/>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CBE322BD-C0B7-4339-865C-D46F3427D4C2}" type="datetimeFigureOut">
              <a:rPr lang="uk-UA" smtClean="0"/>
              <a:pPr/>
              <a:t>19.03.2019</a:t>
            </a:fld>
            <a:endParaRPr lang="uk-UA"/>
          </a:p>
        </p:txBody>
      </p:sp>
      <p:sp>
        <p:nvSpPr>
          <p:cNvPr id="21" name="Нижний колонтитул 20"/>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6FB535D0-19A2-4A27-8815-1BB9EAB2FF98}"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CBE322BD-C0B7-4339-865C-D46F3427D4C2}" type="datetimeFigureOut">
              <a:rPr lang="uk-UA" smtClean="0"/>
              <a:pPr/>
              <a:t>19.03.2019</a:t>
            </a:fld>
            <a:endParaRPr lang="uk-UA"/>
          </a:p>
        </p:txBody>
      </p:sp>
      <p:sp>
        <p:nvSpPr>
          <p:cNvPr id="24" name="Нижний колонтитул 23"/>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6FB535D0-19A2-4A27-8815-1BB9EAB2FF98}"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CBE322BD-C0B7-4339-865C-D46F3427D4C2}" type="datetimeFigureOut">
              <a:rPr lang="uk-UA" smtClean="0"/>
              <a:pPr/>
              <a:t>19.03.2019</a:t>
            </a:fld>
            <a:endParaRPr lang="uk-UA"/>
          </a:p>
        </p:txBody>
      </p:sp>
      <p:sp>
        <p:nvSpPr>
          <p:cNvPr id="29" name="Нижний колонтитул 28"/>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6FB535D0-19A2-4A27-8815-1BB9EAB2FF98}"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CBE322BD-C0B7-4339-865C-D46F3427D4C2}" type="datetimeFigureOut">
              <a:rPr lang="uk-UA" smtClean="0"/>
              <a:pPr/>
              <a:t>19.03.2019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6FB535D0-19A2-4A27-8815-1BB9EAB2FF98}" type="slidenum">
              <a:rPr lang="uk-UA" smtClean="0"/>
              <a:pPr/>
              <a:t>‹#›</a:t>
            </a:fld>
            <a:endParaRPr lang="uk-UA"/>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BE322BD-C0B7-4339-865C-D46F3427D4C2}" type="datetimeFigureOut">
              <a:rPr lang="uk-UA" smtClean="0"/>
              <a:pPr/>
              <a:t>19.03.2019</a:t>
            </a:fld>
            <a:endParaRPr lang="uk-UA"/>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uk-UA"/>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FB535D0-19A2-4A27-8815-1BB9EAB2FF98}" type="slidenum">
              <a:rPr lang="uk-UA" smtClean="0"/>
              <a:pPr/>
              <a:t>‹#›</a:t>
            </a:fld>
            <a:endParaRPr lang="uk-UA"/>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3.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2.xml"/><Relationship Id="rId4" Type="http://schemas.openxmlformats.org/officeDocument/2006/relationships/image" Target="../media/image13.gif"/></Relationships>
</file>

<file path=ppt/slides/_rels/slide7.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17.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2357430"/>
            <a:ext cx="8458200" cy="1222375"/>
          </a:xfrm>
        </p:spPr>
        <p:txBody>
          <a:bodyPr/>
          <a:lstStyle/>
          <a:p>
            <a:pPr algn="ctr"/>
            <a:r>
              <a:rPr lang="uk-UA" dirty="0" smtClean="0"/>
              <a:t>Традиції святкування Різдва у країнах </a:t>
            </a:r>
            <a:r>
              <a:rPr lang="uk-UA" dirty="0" err="1" smtClean="0"/>
              <a:t>європи</a:t>
            </a:r>
            <a:r>
              <a:rPr lang="uk-UA" dirty="0" smtClean="0"/>
              <a:t>.</a:t>
            </a:r>
            <a:endParaRPr lang="uk-UA" dirty="0"/>
          </a:p>
        </p:txBody>
      </p:sp>
      <p:sp>
        <p:nvSpPr>
          <p:cNvPr id="3" name="Подзаголовок 2"/>
          <p:cNvSpPr>
            <a:spLocks noGrp="1"/>
          </p:cNvSpPr>
          <p:nvPr>
            <p:ph type="subTitle" idx="1"/>
          </p:nvPr>
        </p:nvSpPr>
        <p:spPr>
          <a:xfrm>
            <a:off x="357158" y="857232"/>
            <a:ext cx="8458200" cy="914400"/>
          </a:xfrm>
        </p:spPr>
        <p:txBody>
          <a:bodyPr>
            <a:normAutofit/>
          </a:bodyPr>
          <a:lstStyle/>
          <a:p>
            <a:pPr algn="ctr"/>
            <a:r>
              <a:rPr lang="uk-UA" sz="3200" dirty="0" smtClean="0"/>
              <a:t>Традиції і звичаї європейських країн</a:t>
            </a:r>
            <a:endParaRPr lang="uk-UA" sz="3200" dirty="0"/>
          </a:p>
        </p:txBody>
      </p:sp>
      <p:sp>
        <p:nvSpPr>
          <p:cNvPr id="4" name="Подзаголовок 2"/>
          <p:cNvSpPr txBox="1">
            <a:spLocks/>
          </p:cNvSpPr>
          <p:nvPr/>
        </p:nvSpPr>
        <p:spPr>
          <a:xfrm>
            <a:off x="500034" y="3929066"/>
            <a:ext cx="8458200" cy="1500198"/>
          </a:xfrm>
          <a:prstGeom prst="rect">
            <a:avLst/>
          </a:prstGeom>
        </p:spPr>
        <p:txBody>
          <a:bodyPr vert="horz" anchor="b">
            <a:normAutofit lnSpcReduction="10000"/>
          </a:bodyPr>
          <a:lstStyle/>
          <a:p>
            <a:pPr marL="0" marR="0" lvl="0" indent="0" algn="ctr"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lang="uk-UA" sz="2400" dirty="0" smtClean="0">
                <a:solidFill>
                  <a:schemeClr val="tx2">
                    <a:shade val="75000"/>
                  </a:schemeClr>
                </a:solidFill>
              </a:rPr>
              <a:t>Підготували учні </a:t>
            </a:r>
            <a:r>
              <a:rPr lang="uk-UA" sz="2400" dirty="0" smtClean="0">
                <a:solidFill>
                  <a:schemeClr val="tx2">
                    <a:shade val="75000"/>
                  </a:schemeClr>
                </a:solidFill>
              </a:rPr>
              <a:t>9 </a:t>
            </a:r>
            <a:r>
              <a:rPr lang="uk-UA" sz="2400" dirty="0" smtClean="0">
                <a:solidFill>
                  <a:schemeClr val="tx2">
                    <a:shade val="75000"/>
                  </a:schemeClr>
                </a:solidFill>
              </a:rPr>
              <a:t>класу: </a:t>
            </a:r>
            <a:r>
              <a:rPr lang="uk-UA" sz="2400" dirty="0" err="1" smtClean="0">
                <a:solidFill>
                  <a:schemeClr val="tx2">
                    <a:shade val="75000"/>
                  </a:schemeClr>
                </a:solidFill>
              </a:rPr>
              <a:t>Ландяк</a:t>
            </a:r>
            <a:r>
              <a:rPr lang="uk-UA" sz="2400" dirty="0" smtClean="0">
                <a:solidFill>
                  <a:schemeClr val="tx2">
                    <a:shade val="75000"/>
                  </a:schemeClr>
                </a:solidFill>
              </a:rPr>
              <a:t> </a:t>
            </a:r>
            <a:r>
              <a:rPr lang="uk-UA" sz="2400" dirty="0" smtClean="0">
                <a:solidFill>
                  <a:schemeClr val="tx2">
                    <a:shade val="75000"/>
                  </a:schemeClr>
                </a:solidFill>
              </a:rPr>
              <a:t>Олеся, </a:t>
            </a:r>
            <a:r>
              <a:rPr lang="uk-UA" sz="2400" dirty="0" err="1" smtClean="0">
                <a:solidFill>
                  <a:schemeClr val="tx2">
                    <a:shade val="75000"/>
                  </a:schemeClr>
                </a:solidFill>
              </a:rPr>
              <a:t>Ландяк</a:t>
            </a:r>
            <a:r>
              <a:rPr lang="uk-UA" sz="2400" dirty="0" smtClean="0">
                <a:solidFill>
                  <a:schemeClr val="tx2">
                    <a:shade val="75000"/>
                  </a:schemeClr>
                </a:solidFill>
              </a:rPr>
              <a:t> </a:t>
            </a:r>
            <a:r>
              <a:rPr lang="uk-UA" sz="2400" dirty="0" smtClean="0">
                <a:solidFill>
                  <a:schemeClr val="tx2">
                    <a:shade val="75000"/>
                  </a:schemeClr>
                </a:solidFill>
              </a:rPr>
              <a:t>Микола, </a:t>
            </a:r>
            <a:r>
              <a:rPr lang="uk-UA" sz="2400" dirty="0" smtClean="0">
                <a:solidFill>
                  <a:schemeClr val="tx2">
                    <a:shade val="75000"/>
                  </a:schemeClr>
                </a:solidFill>
              </a:rPr>
              <a:t>Тарнавська Діана</a:t>
            </a:r>
            <a:r>
              <a:rPr lang="uk-UA" sz="2400" dirty="0" smtClean="0">
                <a:solidFill>
                  <a:schemeClr val="tx2">
                    <a:shade val="75000"/>
                  </a:schemeClr>
                </a:solidFill>
              </a:rPr>
              <a:t>, Мурин Юрій, </a:t>
            </a:r>
            <a:r>
              <a:rPr lang="uk-UA" sz="2400" dirty="0" err="1" smtClean="0">
                <a:solidFill>
                  <a:schemeClr val="tx2">
                    <a:shade val="75000"/>
                  </a:schemeClr>
                </a:solidFill>
              </a:rPr>
              <a:t>Ванджура</a:t>
            </a:r>
            <a:r>
              <a:rPr lang="uk-UA" sz="2400" dirty="0" smtClean="0">
                <a:solidFill>
                  <a:schemeClr val="tx2">
                    <a:shade val="75000"/>
                  </a:schemeClr>
                </a:solidFill>
              </a:rPr>
              <a:t> Юрій, Крамарчук Андріана.</a:t>
            </a:r>
            <a:endParaRPr lang="uk-UA" sz="2400" dirty="0" smtClean="0">
              <a:solidFill>
                <a:schemeClr val="tx2">
                  <a:shade val="75000"/>
                </a:schemeClr>
              </a:solidFill>
            </a:endParaRPr>
          </a:p>
          <a:p>
            <a:pPr marL="0" marR="0" lvl="0" indent="0" algn="ctr"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kumimoji="0" lang="uk-UA" sz="2400" b="0" i="0" u="none" strike="noStrike" kern="1200" cap="none" spc="0" normalizeH="0" baseline="0" noProof="0" dirty="0" smtClean="0">
                <a:ln>
                  <a:noFill/>
                </a:ln>
                <a:solidFill>
                  <a:schemeClr val="tx2">
                    <a:shade val="75000"/>
                  </a:schemeClr>
                </a:solidFill>
                <a:effectLst/>
                <a:uLnTx/>
                <a:uFillTx/>
                <a:latin typeface="+mn-lt"/>
                <a:ea typeface="+mn-ea"/>
                <a:cs typeface="+mn-cs"/>
              </a:rPr>
              <a:t>Вчитель</a:t>
            </a:r>
            <a:r>
              <a:rPr kumimoji="0" lang="uk-UA" sz="2400" b="0" i="0" u="none" strike="noStrike" kern="1200" cap="none" spc="0" normalizeH="0" noProof="0" dirty="0" smtClean="0">
                <a:ln>
                  <a:noFill/>
                </a:ln>
                <a:solidFill>
                  <a:schemeClr val="tx2">
                    <a:shade val="75000"/>
                  </a:schemeClr>
                </a:solidFill>
                <a:effectLst/>
                <a:uLnTx/>
                <a:uFillTx/>
                <a:latin typeface="+mn-lt"/>
                <a:ea typeface="+mn-ea"/>
                <a:cs typeface="+mn-cs"/>
              </a:rPr>
              <a:t> англійської мови: </a:t>
            </a:r>
            <a:r>
              <a:rPr kumimoji="0" lang="uk-UA" sz="2400" b="0" i="0" u="none" strike="noStrike" kern="1200" cap="none" spc="0" normalizeH="0" noProof="0" dirty="0" err="1" smtClean="0">
                <a:ln>
                  <a:noFill/>
                </a:ln>
                <a:solidFill>
                  <a:schemeClr val="tx2">
                    <a:shade val="75000"/>
                  </a:schemeClr>
                </a:solidFill>
                <a:effectLst/>
                <a:uLnTx/>
                <a:uFillTx/>
                <a:latin typeface="+mn-lt"/>
                <a:ea typeface="+mn-ea"/>
                <a:cs typeface="+mn-cs"/>
              </a:rPr>
              <a:t>Рижевська</a:t>
            </a:r>
            <a:r>
              <a:rPr kumimoji="0" lang="uk-UA" sz="2400" b="0" i="0" u="none" strike="noStrike" kern="1200" cap="none" spc="0" normalizeH="0" noProof="0" dirty="0" smtClean="0">
                <a:ln>
                  <a:noFill/>
                </a:ln>
                <a:solidFill>
                  <a:schemeClr val="tx2">
                    <a:shade val="75000"/>
                  </a:schemeClr>
                </a:solidFill>
                <a:effectLst/>
                <a:uLnTx/>
                <a:uFillTx/>
                <a:latin typeface="+mn-lt"/>
                <a:ea typeface="+mn-ea"/>
                <a:cs typeface="+mn-cs"/>
              </a:rPr>
              <a:t> О.В</a:t>
            </a:r>
            <a:endParaRPr kumimoji="0" lang="uk-UA" sz="2400" b="0" i="0" u="none" strike="noStrike" kern="1200" cap="none" spc="0" normalizeH="0" baseline="0" noProof="0" dirty="0">
              <a:ln>
                <a:noFill/>
              </a:ln>
              <a:solidFill>
                <a:schemeClr val="tx2">
                  <a:shade val="75000"/>
                </a:schemeClr>
              </a:solidFill>
              <a:effectLst/>
              <a:uLnTx/>
              <a:uFillTx/>
              <a:latin typeface="+mn-lt"/>
              <a:ea typeface="+mn-ea"/>
              <a:cs typeface="+mn-cs"/>
            </a:endParaRPr>
          </a:p>
        </p:txBody>
      </p:sp>
      <p:pic>
        <p:nvPicPr>
          <p:cNvPr id="1026" name="Picture 2"/>
          <p:cNvPicPr>
            <a:picLocks noChangeAspect="1" noChangeArrowheads="1" noCrop="1"/>
          </p:cNvPicPr>
          <p:nvPr/>
        </p:nvPicPr>
        <p:blipFill>
          <a:blip r:embed="rId2" cstate="print"/>
          <a:srcRect/>
          <a:stretch>
            <a:fillRect/>
          </a:stretch>
        </p:blipFill>
        <p:spPr bwMode="auto">
          <a:xfrm>
            <a:off x="3143240" y="5500702"/>
            <a:ext cx="3071834" cy="1019175"/>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2786050" y="428604"/>
            <a:ext cx="771525" cy="514350"/>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1571604" y="642918"/>
            <a:ext cx="771525" cy="514350"/>
          </a:xfrm>
          <a:prstGeom prst="rect">
            <a:avLst/>
          </a:prstGeom>
          <a:noFill/>
          <a:ln w="9525">
            <a:noFill/>
            <a:miter lim="800000"/>
            <a:headEnd/>
            <a:tailEnd/>
          </a:ln>
        </p:spPr>
      </p:pic>
      <p:pic>
        <p:nvPicPr>
          <p:cNvPr id="1029" name="Picture 5"/>
          <p:cNvPicPr>
            <a:picLocks noChangeAspect="1" noChangeArrowheads="1"/>
          </p:cNvPicPr>
          <p:nvPr/>
        </p:nvPicPr>
        <p:blipFill>
          <a:blip r:embed="rId3" cstate="print"/>
          <a:srcRect/>
          <a:stretch>
            <a:fillRect/>
          </a:stretch>
        </p:blipFill>
        <p:spPr bwMode="auto">
          <a:xfrm>
            <a:off x="4000496" y="285728"/>
            <a:ext cx="771525" cy="514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err="1" smtClean="0"/>
              <a:t>italy</a:t>
            </a:r>
            <a:endParaRPr lang="uk-UA" dirty="0"/>
          </a:p>
        </p:txBody>
      </p:sp>
      <p:sp>
        <p:nvSpPr>
          <p:cNvPr id="3" name="Содержимое 2"/>
          <p:cNvSpPr>
            <a:spLocks noGrp="1"/>
          </p:cNvSpPr>
          <p:nvPr>
            <p:ph idx="1"/>
          </p:nvPr>
        </p:nvSpPr>
        <p:spPr>
          <a:xfrm>
            <a:off x="304800" y="1554162"/>
            <a:ext cx="5267332" cy="4525963"/>
          </a:xfrm>
        </p:spPr>
        <p:txBody>
          <a:bodyPr>
            <a:normAutofit fontScale="92500"/>
          </a:bodyPr>
          <a:lstStyle/>
          <a:p>
            <a:pPr algn="just"/>
            <a:r>
              <a:rPr lang="en-US" sz="2400" dirty="0" smtClean="0">
                <a:solidFill>
                  <a:schemeClr val="accent2">
                    <a:lumMod val="75000"/>
                  </a:schemeClr>
                </a:solidFill>
              </a:rPr>
              <a:t>Christmas in Italy - a mixture of pagan and Christian traditions. Until now, on the Christmas people set fire to a large piece of wood, which should burn until the New Year. According to pagan faith burning logs embodies clearing people from all evil, evil destruction and seeing the old year. In Italy on the New Year's Eve people throw out old things and buy new instead. If there is no old things, you have to throw new ones because happiness will pass the house.</a:t>
            </a:r>
            <a:endParaRPr lang="uk-UA" sz="2400" dirty="0">
              <a:solidFill>
                <a:schemeClr val="accent2">
                  <a:lumMod val="75000"/>
                </a:schemeClr>
              </a:solidFill>
            </a:endParaRPr>
          </a:p>
        </p:txBody>
      </p:sp>
      <p:pic>
        <p:nvPicPr>
          <p:cNvPr id="9218" name="Picture 2"/>
          <p:cNvPicPr>
            <a:picLocks noChangeAspect="1" noChangeArrowheads="1" noCrop="1"/>
          </p:cNvPicPr>
          <p:nvPr/>
        </p:nvPicPr>
        <p:blipFill>
          <a:blip r:embed="rId2" cstate="print"/>
          <a:srcRect/>
          <a:stretch>
            <a:fillRect/>
          </a:stretch>
        </p:blipFill>
        <p:spPr bwMode="auto">
          <a:xfrm>
            <a:off x="5857884" y="1857364"/>
            <a:ext cx="3082039" cy="35719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Ukraine</a:t>
            </a:r>
            <a:endParaRPr lang="uk-UA" dirty="0"/>
          </a:p>
        </p:txBody>
      </p:sp>
      <p:sp>
        <p:nvSpPr>
          <p:cNvPr id="3" name="Содержимое 2"/>
          <p:cNvSpPr>
            <a:spLocks noGrp="1"/>
          </p:cNvSpPr>
          <p:nvPr>
            <p:ph idx="1"/>
          </p:nvPr>
        </p:nvSpPr>
        <p:spPr>
          <a:xfrm>
            <a:off x="304800" y="1554163"/>
            <a:ext cx="8686800" cy="3089284"/>
          </a:xfrm>
        </p:spPr>
        <p:txBody>
          <a:bodyPr/>
          <a:lstStyle/>
          <a:p>
            <a:pPr algn="just"/>
            <a:r>
              <a:rPr lang="en-US" dirty="0" smtClean="0">
                <a:solidFill>
                  <a:srgbClr val="FF0066"/>
                </a:solidFill>
              </a:rPr>
              <a:t>In Ukraine we have a lot of different traditions of celebrating Christmas. Families gather together, have Christmas supper. We have 12 traditional dishes. Among them are </a:t>
            </a:r>
            <a:r>
              <a:rPr lang="en-US" dirty="0" err="1" smtClean="0">
                <a:solidFill>
                  <a:srgbClr val="FF0066"/>
                </a:solidFill>
              </a:rPr>
              <a:t>kutia</a:t>
            </a:r>
            <a:r>
              <a:rPr lang="en-US" dirty="0" smtClean="0">
                <a:solidFill>
                  <a:srgbClr val="FF0066"/>
                </a:solidFill>
              </a:rPr>
              <a:t>, </a:t>
            </a:r>
            <a:r>
              <a:rPr lang="en-US" dirty="0" err="1" smtClean="0">
                <a:solidFill>
                  <a:srgbClr val="FF0066"/>
                </a:solidFill>
              </a:rPr>
              <a:t>varenyky</a:t>
            </a:r>
            <a:r>
              <a:rPr lang="en-US" dirty="0" smtClean="0">
                <a:solidFill>
                  <a:srgbClr val="FF0066"/>
                </a:solidFill>
              </a:rPr>
              <a:t>, </a:t>
            </a:r>
            <a:r>
              <a:rPr lang="en-US" dirty="0" err="1" smtClean="0">
                <a:solidFill>
                  <a:srgbClr val="FF0066"/>
                </a:solidFill>
              </a:rPr>
              <a:t>uzvar</a:t>
            </a:r>
            <a:r>
              <a:rPr lang="en-US" dirty="0" smtClean="0">
                <a:solidFill>
                  <a:srgbClr val="FF0066"/>
                </a:solidFill>
              </a:rPr>
              <a:t>. We sing </a:t>
            </a:r>
            <a:r>
              <a:rPr lang="en-US" dirty="0" err="1" smtClean="0">
                <a:solidFill>
                  <a:srgbClr val="FF0066"/>
                </a:solidFill>
              </a:rPr>
              <a:t>koladkas</a:t>
            </a:r>
            <a:r>
              <a:rPr lang="en-US" dirty="0" smtClean="0">
                <a:solidFill>
                  <a:srgbClr val="FF0066"/>
                </a:solidFill>
              </a:rPr>
              <a:t> and perform </a:t>
            </a:r>
            <a:r>
              <a:rPr lang="en-US" dirty="0" err="1" smtClean="0">
                <a:solidFill>
                  <a:srgbClr val="FF0066"/>
                </a:solidFill>
              </a:rPr>
              <a:t>verteps</a:t>
            </a:r>
            <a:r>
              <a:rPr lang="en-US" dirty="0" smtClean="0">
                <a:solidFill>
                  <a:srgbClr val="FF0066"/>
                </a:solidFill>
              </a:rPr>
              <a:t>.</a:t>
            </a:r>
            <a:endParaRPr lang="uk-UA" dirty="0">
              <a:solidFill>
                <a:srgbClr val="FF0066"/>
              </a:solidFill>
            </a:endParaRPr>
          </a:p>
        </p:txBody>
      </p:sp>
      <p:pic>
        <p:nvPicPr>
          <p:cNvPr id="11266" name="Picture 2"/>
          <p:cNvPicPr>
            <a:picLocks noChangeAspect="1" noChangeArrowheads="1" noCrop="1"/>
          </p:cNvPicPr>
          <p:nvPr/>
        </p:nvPicPr>
        <p:blipFill>
          <a:blip r:embed="rId2" cstate="print"/>
          <a:srcRect/>
          <a:stretch>
            <a:fillRect/>
          </a:stretch>
        </p:blipFill>
        <p:spPr bwMode="auto">
          <a:xfrm>
            <a:off x="1071538" y="4572008"/>
            <a:ext cx="1619250" cy="1628775"/>
          </a:xfrm>
          <a:prstGeom prst="rect">
            <a:avLst/>
          </a:prstGeom>
          <a:noFill/>
          <a:ln w="9525">
            <a:noFill/>
            <a:miter lim="800000"/>
            <a:headEnd/>
            <a:tailEnd/>
          </a:ln>
        </p:spPr>
      </p:pic>
      <p:pic>
        <p:nvPicPr>
          <p:cNvPr id="11267" name="Picture 3"/>
          <p:cNvPicPr>
            <a:picLocks noChangeAspect="1" noChangeArrowheads="1"/>
          </p:cNvPicPr>
          <p:nvPr/>
        </p:nvPicPr>
        <p:blipFill>
          <a:blip r:embed="rId3" cstate="print"/>
          <a:srcRect/>
          <a:stretch>
            <a:fillRect/>
          </a:stretch>
        </p:blipFill>
        <p:spPr bwMode="auto">
          <a:xfrm>
            <a:off x="4786314" y="4143380"/>
            <a:ext cx="3236706" cy="2483436"/>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Great Britain</a:t>
            </a:r>
            <a:endParaRPr lang="uk-UA" dirty="0"/>
          </a:p>
        </p:txBody>
      </p:sp>
      <p:sp>
        <p:nvSpPr>
          <p:cNvPr id="3" name="Содержимое 2"/>
          <p:cNvSpPr>
            <a:spLocks noGrp="1"/>
          </p:cNvSpPr>
          <p:nvPr>
            <p:ph idx="1"/>
          </p:nvPr>
        </p:nvSpPr>
        <p:spPr>
          <a:xfrm>
            <a:off x="304800" y="1554163"/>
            <a:ext cx="8686800" cy="2660655"/>
          </a:xfrm>
        </p:spPr>
        <p:txBody>
          <a:bodyPr>
            <a:noAutofit/>
          </a:bodyPr>
          <a:lstStyle/>
          <a:p>
            <a:pPr algn="just"/>
            <a:r>
              <a:rPr lang="en-US" sz="2000" b="1" dirty="0" smtClean="0">
                <a:solidFill>
                  <a:srgbClr val="009900"/>
                </a:solidFill>
                <a:latin typeface="Book Antiqua" pitchFamily="18" charset="0"/>
              </a:rPr>
              <a:t>In Great Britain people appreciate traditions most of all. Everybody listens to Short Speech of the Queen, she says right after Christmas dinner. Before gather at the festive table, the whole family goes to church. Children become presents from Father Christmas. On New Year in Britain there is the custom of "admission of the New Year." When the clock begins to beat 12 - open the back door of the house to let the old year go away and with the last strike open the front door to let the New Year come in.</a:t>
            </a:r>
            <a:endParaRPr lang="uk-UA" sz="2000" b="1" dirty="0">
              <a:solidFill>
                <a:srgbClr val="009900"/>
              </a:solidFill>
              <a:latin typeface="Book Antiqua" pitchFamily="18" charset="0"/>
            </a:endParaRPr>
          </a:p>
        </p:txBody>
      </p:sp>
      <p:pic>
        <p:nvPicPr>
          <p:cNvPr id="4098" name="Picture 2"/>
          <p:cNvPicPr>
            <a:picLocks noChangeAspect="1" noChangeArrowheads="1" noCrop="1"/>
          </p:cNvPicPr>
          <p:nvPr/>
        </p:nvPicPr>
        <p:blipFill>
          <a:blip r:embed="rId2" cstate="print"/>
          <a:srcRect/>
          <a:stretch>
            <a:fillRect/>
          </a:stretch>
        </p:blipFill>
        <p:spPr bwMode="auto">
          <a:xfrm>
            <a:off x="1500166" y="571480"/>
            <a:ext cx="952500" cy="495300"/>
          </a:xfrm>
          <a:prstGeom prst="rect">
            <a:avLst/>
          </a:prstGeom>
          <a:noFill/>
          <a:ln w="9525">
            <a:noFill/>
            <a:miter lim="800000"/>
            <a:headEnd/>
            <a:tailEnd/>
          </a:ln>
        </p:spPr>
      </p:pic>
      <p:pic>
        <p:nvPicPr>
          <p:cNvPr id="4099" name="Picture 3"/>
          <p:cNvPicPr>
            <a:picLocks noChangeAspect="1" noChangeArrowheads="1" noCrop="1"/>
          </p:cNvPicPr>
          <p:nvPr/>
        </p:nvPicPr>
        <p:blipFill>
          <a:blip r:embed="rId2" cstate="print"/>
          <a:srcRect/>
          <a:stretch>
            <a:fillRect/>
          </a:stretch>
        </p:blipFill>
        <p:spPr bwMode="auto">
          <a:xfrm>
            <a:off x="6715140" y="642918"/>
            <a:ext cx="952500" cy="495300"/>
          </a:xfrm>
          <a:prstGeom prst="rect">
            <a:avLst/>
          </a:prstGeom>
          <a:noFill/>
          <a:ln w="9525">
            <a:noFill/>
            <a:miter lim="800000"/>
            <a:headEnd/>
            <a:tailEnd/>
          </a:ln>
        </p:spPr>
      </p:pic>
      <p:pic>
        <p:nvPicPr>
          <p:cNvPr id="4100" name="Picture 4"/>
          <p:cNvPicPr>
            <a:picLocks noChangeAspect="1" noChangeArrowheads="1" noCrop="1"/>
          </p:cNvPicPr>
          <p:nvPr/>
        </p:nvPicPr>
        <p:blipFill>
          <a:blip r:embed="rId3" cstate="print"/>
          <a:srcRect/>
          <a:stretch>
            <a:fillRect/>
          </a:stretch>
        </p:blipFill>
        <p:spPr bwMode="auto">
          <a:xfrm>
            <a:off x="5072066" y="4357694"/>
            <a:ext cx="1783901" cy="1643067"/>
          </a:xfrm>
          <a:prstGeom prst="rect">
            <a:avLst/>
          </a:prstGeom>
          <a:noFill/>
          <a:ln w="9525">
            <a:noFill/>
            <a:miter lim="800000"/>
            <a:headEnd/>
            <a:tailEnd/>
          </a:ln>
        </p:spPr>
      </p:pic>
      <p:pic>
        <p:nvPicPr>
          <p:cNvPr id="4101" name="Picture 5"/>
          <p:cNvPicPr>
            <a:picLocks noChangeAspect="1" noChangeArrowheads="1" noCrop="1"/>
          </p:cNvPicPr>
          <p:nvPr/>
        </p:nvPicPr>
        <p:blipFill>
          <a:blip r:embed="rId4" cstate="print"/>
          <a:srcRect/>
          <a:stretch>
            <a:fillRect/>
          </a:stretch>
        </p:blipFill>
        <p:spPr bwMode="auto">
          <a:xfrm>
            <a:off x="1214414" y="4071942"/>
            <a:ext cx="1928826" cy="25717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Austria</a:t>
            </a:r>
            <a:endParaRPr lang="uk-UA" dirty="0"/>
          </a:p>
        </p:txBody>
      </p:sp>
      <p:pic>
        <p:nvPicPr>
          <p:cNvPr id="2050" name="Picture 2"/>
          <p:cNvPicPr>
            <a:picLocks noGrp="1" noChangeAspect="1" noChangeArrowheads="1" noCrop="1"/>
          </p:cNvPicPr>
          <p:nvPr>
            <p:ph idx="1"/>
          </p:nvPr>
        </p:nvPicPr>
        <p:blipFill>
          <a:blip r:embed="rId2" cstate="print"/>
          <a:srcRect/>
          <a:stretch>
            <a:fillRect/>
          </a:stretch>
        </p:blipFill>
        <p:spPr bwMode="auto">
          <a:xfrm>
            <a:off x="571472" y="2071678"/>
            <a:ext cx="2838466" cy="4323995"/>
          </a:xfrm>
          <a:prstGeom prst="rect">
            <a:avLst/>
          </a:prstGeom>
          <a:noFill/>
          <a:ln w="9525">
            <a:noFill/>
            <a:miter lim="800000"/>
            <a:headEnd/>
            <a:tailEnd/>
          </a:ln>
        </p:spPr>
      </p:pic>
      <p:sp>
        <p:nvSpPr>
          <p:cNvPr id="5" name="TextBox 4"/>
          <p:cNvSpPr txBox="1"/>
          <p:nvPr/>
        </p:nvSpPr>
        <p:spPr>
          <a:xfrm>
            <a:off x="3786182" y="1428736"/>
            <a:ext cx="4572032" cy="5293757"/>
          </a:xfrm>
          <a:prstGeom prst="rect">
            <a:avLst/>
          </a:prstGeom>
          <a:noFill/>
        </p:spPr>
        <p:txBody>
          <a:bodyPr wrap="square" rtlCol="0">
            <a:spAutoFit/>
          </a:bodyPr>
          <a:lstStyle/>
          <a:p>
            <a:pPr algn="just"/>
            <a:r>
              <a:rPr lang="en-US" dirty="0" smtClean="0"/>
              <a:t/>
            </a:r>
            <a:br>
              <a:rPr lang="en-US" dirty="0" smtClean="0"/>
            </a:br>
            <a:r>
              <a:rPr lang="en-US" sz="3200" dirty="0">
                <a:solidFill>
                  <a:srgbClr val="FF0000"/>
                </a:solidFill>
              </a:rPr>
              <a:t>Austrians traditionally celebrate Christmas with </a:t>
            </a:r>
            <a:r>
              <a:rPr lang="en-US" sz="3200" dirty="0" smtClean="0">
                <a:solidFill>
                  <a:srgbClr val="FF0000"/>
                </a:solidFill>
              </a:rPr>
              <a:t>family. They decorate Christmas tree with chocolate and </a:t>
            </a:r>
            <a:r>
              <a:rPr lang="en-US" sz="3200" dirty="0" err="1" smtClean="0">
                <a:solidFill>
                  <a:srgbClr val="FF0000"/>
                </a:solidFill>
              </a:rPr>
              <a:t>marmelade</a:t>
            </a:r>
            <a:r>
              <a:rPr lang="de-DE" sz="3200" dirty="0" smtClean="0">
                <a:solidFill>
                  <a:srgbClr val="FF0000"/>
                </a:solidFill>
              </a:rPr>
              <a:t>. People </a:t>
            </a:r>
            <a:r>
              <a:rPr lang="en-US" sz="3200" dirty="0" smtClean="0">
                <a:solidFill>
                  <a:srgbClr val="FF0000"/>
                </a:solidFill>
              </a:rPr>
              <a:t>don‘t lock the front door </a:t>
            </a:r>
            <a:r>
              <a:rPr lang="de-DE" sz="3200" dirty="0" smtClean="0">
                <a:solidFill>
                  <a:srgbClr val="FF0000"/>
                </a:solidFill>
              </a:rPr>
              <a:t>– </a:t>
            </a:r>
            <a:r>
              <a:rPr lang="en-US" sz="3200" dirty="0" smtClean="0">
                <a:solidFill>
                  <a:srgbClr val="FF0000"/>
                </a:solidFill>
              </a:rPr>
              <a:t>anytime friends can come</a:t>
            </a:r>
            <a:r>
              <a:rPr lang="de-DE" sz="3200" dirty="0" smtClean="0">
                <a:solidFill>
                  <a:srgbClr val="FF0000"/>
                </a:solidFill>
              </a:rPr>
              <a:t> </a:t>
            </a:r>
            <a:r>
              <a:rPr lang="en-US" sz="3200" dirty="0" smtClean="0">
                <a:solidFill>
                  <a:srgbClr val="FF0000"/>
                </a:solidFill>
              </a:rPr>
              <a:t>and</a:t>
            </a:r>
            <a:r>
              <a:rPr lang="de-DE" sz="3200" dirty="0" smtClean="0">
                <a:solidFill>
                  <a:srgbClr val="FF0000"/>
                </a:solidFill>
              </a:rPr>
              <a:t> celebrate </a:t>
            </a:r>
            <a:r>
              <a:rPr lang="en-US" sz="3200" dirty="0" smtClean="0">
                <a:solidFill>
                  <a:srgbClr val="FF0000"/>
                </a:solidFill>
              </a:rPr>
              <a:t>together</a:t>
            </a:r>
            <a:r>
              <a:rPr lang="de-DE" sz="3200" dirty="0" smtClean="0">
                <a:solidFill>
                  <a:srgbClr val="FF0000"/>
                </a:solidFill>
              </a:rPr>
              <a:t>.</a:t>
            </a:r>
            <a:endParaRPr lang="uk-UA" sz="32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Belgium</a:t>
            </a:r>
            <a:endParaRPr lang="uk-UA" dirty="0"/>
          </a:p>
        </p:txBody>
      </p:sp>
      <p:pic>
        <p:nvPicPr>
          <p:cNvPr id="3074" name="Picture 2"/>
          <p:cNvPicPr>
            <a:picLocks noGrp="1" noChangeAspect="1" noChangeArrowheads="1" noCrop="1"/>
          </p:cNvPicPr>
          <p:nvPr>
            <p:ph idx="1"/>
          </p:nvPr>
        </p:nvPicPr>
        <p:blipFill>
          <a:blip r:embed="rId2" cstate="print"/>
          <a:srcRect/>
          <a:stretch>
            <a:fillRect/>
          </a:stretch>
        </p:blipFill>
        <p:spPr bwMode="auto">
          <a:xfrm>
            <a:off x="7143768" y="1000108"/>
            <a:ext cx="1547823" cy="1785950"/>
          </a:xfrm>
          <a:prstGeom prst="rect">
            <a:avLst/>
          </a:prstGeom>
          <a:noFill/>
          <a:ln w="9525">
            <a:noFill/>
            <a:miter lim="800000"/>
            <a:headEnd/>
            <a:tailEnd/>
          </a:ln>
        </p:spPr>
      </p:pic>
      <p:pic>
        <p:nvPicPr>
          <p:cNvPr id="3075" name="Picture 3"/>
          <p:cNvPicPr>
            <a:picLocks noChangeAspect="1" noChangeArrowheads="1" noCrop="1"/>
          </p:cNvPicPr>
          <p:nvPr/>
        </p:nvPicPr>
        <p:blipFill>
          <a:blip r:embed="rId2" cstate="print"/>
          <a:srcRect/>
          <a:stretch>
            <a:fillRect/>
          </a:stretch>
        </p:blipFill>
        <p:spPr bwMode="auto">
          <a:xfrm>
            <a:off x="357158" y="4429132"/>
            <a:ext cx="1928826" cy="2225568"/>
          </a:xfrm>
          <a:prstGeom prst="rect">
            <a:avLst/>
          </a:prstGeom>
          <a:noFill/>
          <a:ln w="9525">
            <a:noFill/>
            <a:miter lim="800000"/>
            <a:headEnd/>
            <a:tailEnd/>
          </a:ln>
        </p:spPr>
      </p:pic>
      <p:sp>
        <p:nvSpPr>
          <p:cNvPr id="6" name="TextBox 5"/>
          <p:cNvSpPr txBox="1"/>
          <p:nvPr/>
        </p:nvSpPr>
        <p:spPr>
          <a:xfrm>
            <a:off x="2285984" y="1571612"/>
            <a:ext cx="4786346" cy="4401205"/>
          </a:xfrm>
          <a:prstGeom prst="rect">
            <a:avLst/>
          </a:prstGeom>
          <a:noFill/>
        </p:spPr>
        <p:txBody>
          <a:bodyPr wrap="square" rtlCol="0">
            <a:spAutoFit/>
          </a:bodyPr>
          <a:lstStyle/>
          <a:p>
            <a:pPr algn="just"/>
            <a:r>
              <a:rPr lang="en-US" sz="2800" b="1" dirty="0" smtClean="0">
                <a:solidFill>
                  <a:srgbClr val="0099CC"/>
                </a:solidFill>
                <a:latin typeface="Courier New" pitchFamily="49" charset="0"/>
                <a:cs typeface="Courier New" pitchFamily="49" charset="0"/>
              </a:rPr>
              <a:t>In </a:t>
            </a:r>
            <a:r>
              <a:rPr lang="en-US" sz="2800" b="1" dirty="0">
                <a:solidFill>
                  <a:srgbClr val="0099CC"/>
                </a:solidFill>
                <a:latin typeface="Courier New" pitchFamily="49" charset="0"/>
                <a:cs typeface="Courier New" pitchFamily="49" charset="0"/>
              </a:rPr>
              <a:t>Belgium </a:t>
            </a:r>
            <a:r>
              <a:rPr lang="en-US" sz="2800" b="1" dirty="0" smtClean="0">
                <a:solidFill>
                  <a:srgbClr val="0099CC"/>
                </a:solidFill>
                <a:latin typeface="Courier New" pitchFamily="49" charset="0"/>
                <a:cs typeface="Courier New" pitchFamily="49" charset="0"/>
              </a:rPr>
              <a:t>people believe in the "magic </a:t>
            </a:r>
            <a:r>
              <a:rPr lang="en-US" sz="2800" b="1" dirty="0">
                <a:solidFill>
                  <a:srgbClr val="0099CC"/>
                </a:solidFill>
                <a:latin typeface="Courier New" pitchFamily="49" charset="0"/>
                <a:cs typeface="Courier New" pitchFamily="49" charset="0"/>
              </a:rPr>
              <a:t>of the first </a:t>
            </a:r>
            <a:r>
              <a:rPr lang="en-US" sz="2800" b="1" dirty="0" smtClean="0">
                <a:solidFill>
                  <a:srgbClr val="0099CC"/>
                </a:solidFill>
                <a:latin typeface="Courier New" pitchFamily="49" charset="0"/>
                <a:cs typeface="Courier New" pitchFamily="49" charset="0"/>
              </a:rPr>
              <a:t>day“. </a:t>
            </a:r>
            <a:r>
              <a:rPr lang="en-US" sz="2800" b="1" dirty="0">
                <a:solidFill>
                  <a:srgbClr val="0099CC"/>
                </a:solidFill>
                <a:latin typeface="Courier New" pitchFamily="49" charset="0"/>
                <a:cs typeface="Courier New" pitchFamily="49" charset="0"/>
              </a:rPr>
              <a:t>T</a:t>
            </a:r>
            <a:r>
              <a:rPr lang="en-US" sz="2800" b="1" dirty="0" smtClean="0">
                <a:solidFill>
                  <a:srgbClr val="0099CC"/>
                </a:solidFill>
                <a:latin typeface="Courier New" pitchFamily="49" charset="0"/>
                <a:cs typeface="Courier New" pitchFamily="49" charset="0"/>
              </a:rPr>
              <a:t>he behavior of a man in the first day that it has to be in the new year. So, they  try not to borrow anything that day, put on something new.</a:t>
            </a:r>
            <a:endParaRPr lang="uk-UA" sz="2800" b="1" dirty="0">
              <a:solidFill>
                <a:srgbClr val="0099CC"/>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de-DE" dirty="0" err="1" smtClean="0"/>
              <a:t>Bulgaria</a:t>
            </a:r>
            <a:endParaRPr lang="uk-UA" dirty="0"/>
          </a:p>
        </p:txBody>
      </p:sp>
      <p:sp>
        <p:nvSpPr>
          <p:cNvPr id="3" name="Содержимое 2"/>
          <p:cNvSpPr>
            <a:spLocks noGrp="1"/>
          </p:cNvSpPr>
          <p:nvPr>
            <p:ph idx="1"/>
          </p:nvPr>
        </p:nvSpPr>
        <p:spPr>
          <a:xfrm>
            <a:off x="304800" y="1554163"/>
            <a:ext cx="8686800" cy="3517912"/>
          </a:xfrm>
        </p:spPr>
        <p:txBody>
          <a:bodyPr>
            <a:noAutofit/>
          </a:bodyPr>
          <a:lstStyle/>
          <a:p>
            <a:pPr algn="just"/>
            <a:r>
              <a:rPr lang="en-US" sz="2400" dirty="0" smtClean="0">
                <a:solidFill>
                  <a:srgbClr val="7030A0"/>
                </a:solidFill>
                <a:latin typeface="Comic Sans MS" pitchFamily="66" charset="0"/>
              </a:rPr>
              <a:t>Preparation for Christmas in Bulgaria begins for advance. Women bake bread and men cut the pig. Master of the house prepares for celebration thick log fire, which represents the "Young God". </a:t>
            </a:r>
          </a:p>
          <a:p>
            <a:pPr algn="just"/>
            <a:r>
              <a:rPr lang="en-US" sz="2400" dirty="0" smtClean="0">
                <a:solidFill>
                  <a:srgbClr val="7030A0"/>
                </a:solidFill>
                <a:latin typeface="Comic Sans MS" pitchFamily="66" charset="0"/>
              </a:rPr>
              <a:t>When he burns a fire, a log is placed in the middle. After the dinner carols begins. Bulgarians gathered for Christmas celebration switch off the light for a few minutes. These moments are called moments of Christmas kisses, mystery of which keeps the darkness.</a:t>
            </a:r>
            <a:endParaRPr lang="uk-UA" sz="2400" dirty="0">
              <a:solidFill>
                <a:srgbClr val="7030A0"/>
              </a:solidFill>
              <a:latin typeface="Comic Sans MS" pitchFamily="66" charset="0"/>
            </a:endParaRPr>
          </a:p>
        </p:txBody>
      </p:sp>
      <p:pic>
        <p:nvPicPr>
          <p:cNvPr id="5122" name="Picture 2"/>
          <p:cNvPicPr>
            <a:picLocks noChangeAspect="1" noChangeArrowheads="1" noCrop="1"/>
          </p:cNvPicPr>
          <p:nvPr/>
        </p:nvPicPr>
        <p:blipFill>
          <a:blip r:embed="rId2" cstate="print"/>
          <a:srcRect/>
          <a:stretch>
            <a:fillRect/>
          </a:stretch>
        </p:blipFill>
        <p:spPr bwMode="auto">
          <a:xfrm>
            <a:off x="2500298" y="5214950"/>
            <a:ext cx="3362336" cy="1038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err="1" smtClean="0"/>
              <a:t>germany</a:t>
            </a:r>
            <a:endParaRPr lang="uk-UA" dirty="0"/>
          </a:p>
        </p:txBody>
      </p:sp>
      <p:sp>
        <p:nvSpPr>
          <p:cNvPr id="3" name="Содержимое 2"/>
          <p:cNvSpPr>
            <a:spLocks noGrp="1"/>
          </p:cNvSpPr>
          <p:nvPr>
            <p:ph idx="1"/>
          </p:nvPr>
        </p:nvSpPr>
        <p:spPr>
          <a:xfrm>
            <a:off x="3571868" y="1554162"/>
            <a:ext cx="5419732" cy="4525963"/>
          </a:xfrm>
        </p:spPr>
        <p:txBody>
          <a:bodyPr>
            <a:normAutofit fontScale="85000" lnSpcReduction="20000"/>
          </a:bodyPr>
          <a:lstStyle/>
          <a:p>
            <a:pPr algn="just"/>
            <a:r>
              <a:rPr lang="en-US" dirty="0" smtClean="0">
                <a:solidFill>
                  <a:srgbClr val="339933"/>
                </a:solidFill>
              </a:rPr>
              <a:t>Christmas is a family holiday in Germany. The whole family should certainly gather at the festive table. This day is ceremony gifts, even has a name - die </a:t>
            </a:r>
            <a:r>
              <a:rPr lang="en-US" dirty="0" err="1" smtClean="0">
                <a:solidFill>
                  <a:srgbClr val="339933"/>
                </a:solidFill>
              </a:rPr>
              <a:t>Bescherung</a:t>
            </a:r>
            <a:r>
              <a:rPr lang="en-US" dirty="0" smtClean="0">
                <a:solidFill>
                  <a:srgbClr val="339933"/>
                </a:solidFill>
              </a:rPr>
              <a:t> - </a:t>
            </a:r>
            <a:r>
              <a:rPr lang="en-US" dirty="0" err="1" smtClean="0">
                <a:solidFill>
                  <a:srgbClr val="339933"/>
                </a:solidFill>
              </a:rPr>
              <a:t>Besherunh</a:t>
            </a:r>
            <a:r>
              <a:rPr lang="en-US" dirty="0" smtClean="0">
                <a:solidFill>
                  <a:srgbClr val="339933"/>
                </a:solidFill>
              </a:rPr>
              <a:t>. The main dish of the New Year feast is </a:t>
            </a:r>
            <a:r>
              <a:rPr lang="en-US" dirty="0" err="1" smtClean="0">
                <a:solidFill>
                  <a:srgbClr val="339933"/>
                </a:solidFill>
              </a:rPr>
              <a:t>der</a:t>
            </a:r>
            <a:r>
              <a:rPr lang="en-US" dirty="0" smtClean="0">
                <a:solidFill>
                  <a:srgbClr val="339933"/>
                </a:solidFill>
              </a:rPr>
              <a:t> </a:t>
            </a:r>
            <a:r>
              <a:rPr lang="en-US" dirty="0" err="1" smtClean="0">
                <a:solidFill>
                  <a:srgbClr val="339933"/>
                </a:solidFill>
              </a:rPr>
              <a:t>Lebekuchen</a:t>
            </a:r>
            <a:r>
              <a:rPr lang="en-US" dirty="0" smtClean="0">
                <a:solidFill>
                  <a:srgbClr val="339933"/>
                </a:solidFill>
              </a:rPr>
              <a:t> - Gingerbread. In Germany people often give glass or porcelain pigs, which are piggy banks.</a:t>
            </a:r>
            <a:endParaRPr lang="uk-UA" dirty="0">
              <a:solidFill>
                <a:srgbClr val="339933"/>
              </a:solidFill>
            </a:endParaRPr>
          </a:p>
        </p:txBody>
      </p:sp>
      <p:pic>
        <p:nvPicPr>
          <p:cNvPr id="10242" name="Picture 2"/>
          <p:cNvPicPr>
            <a:picLocks noChangeAspect="1" noChangeArrowheads="1" noCrop="1"/>
          </p:cNvPicPr>
          <p:nvPr/>
        </p:nvPicPr>
        <p:blipFill>
          <a:blip r:embed="rId2" cstate="print"/>
          <a:srcRect/>
          <a:stretch>
            <a:fillRect/>
          </a:stretch>
        </p:blipFill>
        <p:spPr bwMode="auto">
          <a:xfrm>
            <a:off x="1214414" y="1714488"/>
            <a:ext cx="1095375" cy="952500"/>
          </a:xfrm>
          <a:prstGeom prst="rect">
            <a:avLst/>
          </a:prstGeom>
          <a:noFill/>
          <a:ln w="9525">
            <a:noFill/>
            <a:miter lim="800000"/>
            <a:headEnd/>
            <a:tailEnd/>
          </a:ln>
        </p:spPr>
      </p:pic>
      <p:pic>
        <p:nvPicPr>
          <p:cNvPr id="10243" name="Picture 3"/>
          <p:cNvPicPr>
            <a:picLocks noChangeAspect="1" noChangeArrowheads="1" noCrop="1"/>
          </p:cNvPicPr>
          <p:nvPr/>
        </p:nvPicPr>
        <p:blipFill>
          <a:blip r:embed="rId3" cstate="print"/>
          <a:srcRect/>
          <a:stretch>
            <a:fillRect/>
          </a:stretch>
        </p:blipFill>
        <p:spPr bwMode="auto">
          <a:xfrm>
            <a:off x="1357290" y="3071810"/>
            <a:ext cx="1309690" cy="1309690"/>
          </a:xfrm>
          <a:prstGeom prst="rect">
            <a:avLst/>
          </a:prstGeom>
          <a:noFill/>
          <a:ln w="9525">
            <a:noFill/>
            <a:miter lim="800000"/>
            <a:headEnd/>
            <a:tailEnd/>
          </a:ln>
        </p:spPr>
      </p:pic>
      <p:pic>
        <p:nvPicPr>
          <p:cNvPr id="10244" name="Picture 4"/>
          <p:cNvPicPr>
            <a:picLocks noChangeAspect="1" noChangeArrowheads="1" noCrop="1"/>
          </p:cNvPicPr>
          <p:nvPr/>
        </p:nvPicPr>
        <p:blipFill>
          <a:blip r:embed="rId4" cstate="print"/>
          <a:srcRect/>
          <a:stretch>
            <a:fillRect/>
          </a:stretch>
        </p:blipFill>
        <p:spPr bwMode="auto">
          <a:xfrm>
            <a:off x="1357290" y="4572008"/>
            <a:ext cx="1333500" cy="17621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Greece </a:t>
            </a:r>
            <a:endParaRPr lang="uk-UA" dirty="0"/>
          </a:p>
        </p:txBody>
      </p:sp>
      <p:sp>
        <p:nvSpPr>
          <p:cNvPr id="3" name="Содержимое 2"/>
          <p:cNvSpPr>
            <a:spLocks noGrp="1"/>
          </p:cNvSpPr>
          <p:nvPr>
            <p:ph idx="1"/>
          </p:nvPr>
        </p:nvSpPr>
        <p:spPr>
          <a:xfrm>
            <a:off x="304800" y="1554163"/>
            <a:ext cx="8686800" cy="4017978"/>
          </a:xfrm>
        </p:spPr>
        <p:txBody>
          <a:bodyPr>
            <a:normAutofit lnSpcReduction="10000"/>
          </a:bodyPr>
          <a:lstStyle/>
          <a:p>
            <a:pPr algn="just"/>
            <a:r>
              <a:rPr lang="en-US" sz="2600" b="1" dirty="0" smtClean="0">
                <a:solidFill>
                  <a:srgbClr val="FF0066"/>
                </a:solidFill>
              </a:rPr>
              <a:t>On Christmas Eve, a small Greek children go from house to house to greet with Christmas, and sing "</a:t>
            </a:r>
            <a:r>
              <a:rPr lang="en-US" sz="2600" b="1" dirty="0" err="1" smtClean="0">
                <a:solidFill>
                  <a:srgbClr val="FF0066"/>
                </a:solidFill>
              </a:rPr>
              <a:t>kallanda</a:t>
            </a:r>
            <a:r>
              <a:rPr lang="en-US" sz="2600" b="1" dirty="0" smtClean="0">
                <a:solidFill>
                  <a:srgbClr val="FF0066"/>
                </a:solidFill>
              </a:rPr>
              <a:t>" (traditional Christmas songs) for receiving in exchange sweets and dry fruit. When people visit their friends they take a stone, which leave at the threshold of the house, where they came. If the stone is heavy, they say: "Let the wealth of the owner will be as heavy as this stone." If the stone is small, they say "Let problems of the owner will be as small as this stone."</a:t>
            </a:r>
          </a:p>
          <a:p>
            <a:endParaRPr lang="uk-UA" dirty="0"/>
          </a:p>
        </p:txBody>
      </p:sp>
      <p:pic>
        <p:nvPicPr>
          <p:cNvPr id="6146" name="Picture 2"/>
          <p:cNvPicPr>
            <a:picLocks noChangeAspect="1" noChangeArrowheads="1" noCrop="1"/>
          </p:cNvPicPr>
          <p:nvPr/>
        </p:nvPicPr>
        <p:blipFill>
          <a:blip r:embed="rId2" cstate="print"/>
          <a:srcRect/>
          <a:stretch>
            <a:fillRect/>
          </a:stretch>
        </p:blipFill>
        <p:spPr bwMode="auto">
          <a:xfrm>
            <a:off x="3071802" y="5143512"/>
            <a:ext cx="2928958" cy="150019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Ireland</a:t>
            </a:r>
            <a:endParaRPr lang="uk-UA" dirty="0"/>
          </a:p>
        </p:txBody>
      </p:sp>
      <p:sp>
        <p:nvSpPr>
          <p:cNvPr id="3" name="Содержимое 2"/>
          <p:cNvSpPr>
            <a:spLocks noGrp="1"/>
          </p:cNvSpPr>
          <p:nvPr>
            <p:ph idx="1"/>
          </p:nvPr>
        </p:nvSpPr>
        <p:spPr>
          <a:xfrm>
            <a:off x="304800" y="1554163"/>
            <a:ext cx="8686800" cy="3946540"/>
          </a:xfrm>
        </p:spPr>
        <p:txBody>
          <a:bodyPr>
            <a:normAutofit/>
          </a:bodyPr>
          <a:lstStyle/>
          <a:p>
            <a:pPr algn="just"/>
            <a:r>
              <a:rPr lang="en-US" sz="2800" dirty="0" smtClean="0">
                <a:solidFill>
                  <a:srgbClr val="0000CC"/>
                </a:solidFill>
                <a:latin typeface="MV Boli" pitchFamily="2" charset="0"/>
                <a:cs typeface="MV Boli" pitchFamily="2" charset="0"/>
              </a:rPr>
              <a:t>In Ireland Christmas is a family holiday, where all family members gather together to celebrate the birth of Christ. An interesting tradition on Christmas Eve is lit the candle on the window as a sign of readiness to take Joseph and Mary, who in this frosty night can not find room for the birth of the Son of God. Also, all exchange small gifts. The traditional dish is "Irish soup".</a:t>
            </a:r>
            <a:endParaRPr lang="uk-UA" sz="2800" dirty="0">
              <a:solidFill>
                <a:srgbClr val="0000CC"/>
              </a:solidFill>
              <a:cs typeface="MV Boli" pitchFamily="2" charset="0"/>
            </a:endParaRPr>
          </a:p>
        </p:txBody>
      </p:sp>
      <p:pic>
        <p:nvPicPr>
          <p:cNvPr id="7170" name="Picture 2"/>
          <p:cNvPicPr>
            <a:picLocks noChangeAspect="1" noChangeArrowheads="1"/>
          </p:cNvPicPr>
          <p:nvPr/>
        </p:nvPicPr>
        <p:blipFill>
          <a:blip r:embed="rId2" cstate="print"/>
          <a:srcRect/>
          <a:stretch>
            <a:fillRect/>
          </a:stretch>
        </p:blipFill>
        <p:spPr bwMode="auto">
          <a:xfrm>
            <a:off x="1571604" y="0"/>
            <a:ext cx="847725" cy="1638300"/>
          </a:xfrm>
          <a:prstGeom prst="rect">
            <a:avLst/>
          </a:prstGeom>
          <a:noFill/>
          <a:ln w="9525">
            <a:noFill/>
            <a:miter lim="800000"/>
            <a:headEnd/>
            <a:tailEnd/>
          </a:ln>
          <a:effectLst/>
        </p:spPr>
      </p:pic>
      <p:pic>
        <p:nvPicPr>
          <p:cNvPr id="7172" name="Picture 4"/>
          <p:cNvPicPr>
            <a:picLocks noChangeAspect="1" noChangeArrowheads="1" noCrop="1"/>
          </p:cNvPicPr>
          <p:nvPr/>
        </p:nvPicPr>
        <p:blipFill>
          <a:blip r:embed="rId3" cstate="print"/>
          <a:srcRect/>
          <a:stretch>
            <a:fillRect/>
          </a:stretch>
        </p:blipFill>
        <p:spPr bwMode="auto">
          <a:xfrm>
            <a:off x="4714876" y="5000636"/>
            <a:ext cx="2714644" cy="165061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Spain </a:t>
            </a:r>
            <a:endParaRPr lang="uk-UA" dirty="0"/>
          </a:p>
        </p:txBody>
      </p:sp>
      <p:sp>
        <p:nvSpPr>
          <p:cNvPr id="3" name="Содержимое 2"/>
          <p:cNvSpPr>
            <a:spLocks noGrp="1"/>
          </p:cNvSpPr>
          <p:nvPr>
            <p:ph idx="1"/>
          </p:nvPr>
        </p:nvSpPr>
        <p:spPr>
          <a:xfrm>
            <a:off x="304800" y="1554163"/>
            <a:ext cx="8686800" cy="3875102"/>
          </a:xfrm>
        </p:spPr>
        <p:txBody>
          <a:bodyPr>
            <a:normAutofit/>
          </a:bodyPr>
          <a:lstStyle/>
          <a:p>
            <a:pPr algn="just"/>
            <a:r>
              <a:rPr lang="en-US" sz="2800" b="1" dirty="0" smtClean="0">
                <a:solidFill>
                  <a:srgbClr val="339933"/>
                </a:solidFill>
                <a:latin typeface="Sylfaen" pitchFamily="18" charset="0"/>
              </a:rPr>
              <a:t>Most Spaniards must attend Christmas Mass.</a:t>
            </a:r>
          </a:p>
          <a:p>
            <a:pPr algn="just"/>
            <a:r>
              <a:rPr lang="en-US" sz="2800" b="1" dirty="0" smtClean="0">
                <a:solidFill>
                  <a:srgbClr val="339933"/>
                </a:solidFill>
                <a:latin typeface="Sylfaen" pitchFamily="18" charset="0"/>
              </a:rPr>
              <a:t>After the Mass many Spaniards go to their favorite restaurant to celebrate Christmas in the circle of relatives and friends. In Spain, the celebration of the New Year is traditionally on the central square near a large tree. People eat grapes. When the clock strikes everybody tries to eat 12 grapes. Each vineyard symbolizes one of the coming months.</a:t>
            </a:r>
          </a:p>
          <a:p>
            <a:endParaRPr lang="uk-UA" dirty="0"/>
          </a:p>
        </p:txBody>
      </p:sp>
      <p:pic>
        <p:nvPicPr>
          <p:cNvPr id="8194" name="Picture 2"/>
          <p:cNvPicPr>
            <a:picLocks noChangeAspect="1" noChangeArrowheads="1" noCrop="1"/>
          </p:cNvPicPr>
          <p:nvPr/>
        </p:nvPicPr>
        <p:blipFill>
          <a:blip r:embed="rId2" cstate="print"/>
          <a:srcRect/>
          <a:stretch>
            <a:fillRect/>
          </a:stretch>
        </p:blipFill>
        <p:spPr bwMode="auto">
          <a:xfrm>
            <a:off x="7358082" y="4643446"/>
            <a:ext cx="1390650" cy="1885950"/>
          </a:xfrm>
          <a:prstGeom prst="rect">
            <a:avLst/>
          </a:prstGeom>
          <a:noFill/>
          <a:ln w="9525">
            <a:noFill/>
            <a:miter lim="800000"/>
            <a:headEnd/>
            <a:tailEnd/>
          </a:ln>
        </p:spPr>
      </p:pic>
      <p:pic>
        <p:nvPicPr>
          <p:cNvPr id="8197" name="Picture 5"/>
          <p:cNvPicPr>
            <a:picLocks noChangeAspect="1" noChangeArrowheads="1" noCrop="1"/>
          </p:cNvPicPr>
          <p:nvPr/>
        </p:nvPicPr>
        <p:blipFill>
          <a:blip r:embed="rId3" cstate="print"/>
          <a:srcRect/>
          <a:stretch>
            <a:fillRect/>
          </a:stretch>
        </p:blipFill>
        <p:spPr bwMode="auto">
          <a:xfrm>
            <a:off x="2357422" y="5286388"/>
            <a:ext cx="2500330" cy="1214446"/>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103</TotalTime>
  <Words>746</Words>
  <Application>Microsoft Office PowerPoint</Application>
  <PresentationFormat>Экран (4:3)</PresentationFormat>
  <Paragraphs>26</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Трек</vt:lpstr>
      <vt:lpstr>Традиції святкування Різдва у країнах європи.</vt:lpstr>
      <vt:lpstr>Great Britain</vt:lpstr>
      <vt:lpstr>Austria</vt:lpstr>
      <vt:lpstr>Belgium</vt:lpstr>
      <vt:lpstr>Bulgaria</vt:lpstr>
      <vt:lpstr>germany</vt:lpstr>
      <vt:lpstr>Greece </vt:lpstr>
      <vt:lpstr>Ireland</vt:lpstr>
      <vt:lpstr>Spain </vt:lpstr>
      <vt:lpstr>italy</vt:lpstr>
      <vt:lpstr>Ukraine</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Традиції святкування Різдва у країнах європи.</dc:title>
  <dc:creator>ксюха</dc:creator>
  <cp:lastModifiedBy>acer</cp:lastModifiedBy>
  <cp:revision>12</cp:revision>
  <dcterms:created xsi:type="dcterms:W3CDTF">2016-05-23T18:29:34Z</dcterms:created>
  <dcterms:modified xsi:type="dcterms:W3CDTF">2019-03-19T19:30:53Z</dcterms:modified>
</cp:coreProperties>
</file>